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298"/>
    <a:srgbClr val="144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5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8D47F-4CC4-1F4C-91B1-C473B9FC99DA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64CA6-E6F1-CB44-8F21-950D88AAC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7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7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6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A01A-AED4-EC44-B591-D8DA4BFE438E}" type="datetimeFigureOut">
              <a:rPr lang="en-US" smtClean="0"/>
              <a:pPr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0401-FA83-514A-9D28-48B499E2C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2"/>
          <a:srcRect l="83681"/>
          <a:stretch>
            <a:fillRect/>
          </a:stretch>
        </p:blipFill>
        <p:spPr>
          <a:xfrm>
            <a:off x="7154426" y="1"/>
            <a:ext cx="19895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85" y="3082749"/>
            <a:ext cx="6400800" cy="928635"/>
          </a:xfrm>
        </p:spPr>
        <p:txBody>
          <a:bodyPr/>
          <a:lstStyle/>
          <a:p>
            <a:pPr algn="l"/>
            <a:r>
              <a:rPr lang="en-US" dirty="0"/>
              <a:t>Our Standards. Your Guarantee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46" y="4745436"/>
            <a:ext cx="1299677" cy="1904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50" y="4745436"/>
            <a:ext cx="1299677" cy="1904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54" y="4742821"/>
            <a:ext cx="1299677" cy="1904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" y="4742823"/>
            <a:ext cx="1298529" cy="19042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91774"/>
            <a:ext cx="6883815" cy="2010514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Mart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51692" y="783771"/>
            <a:ext cx="6260343" cy="147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</a:rPr>
              <a:t>Cleaning &amp; Hygiene Suppliers Association “CHSA”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08" y="491774"/>
            <a:ext cx="1495627" cy="20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1692" y="2194919"/>
            <a:ext cx="6722567" cy="4306620"/>
          </a:xfrm>
        </p:spPr>
        <p:txBody>
          <a:bodyPr>
            <a:normAutofit/>
          </a:bodyPr>
          <a:lstStyle/>
          <a:p>
            <a:r>
              <a:rPr lang="en-US" dirty="0"/>
              <a:t>Every CHSA Accredited Product is marked with the relevant Accreditation Scheme logo</a:t>
            </a:r>
          </a:p>
          <a:p>
            <a:r>
              <a:rPr lang="en-US" dirty="0"/>
              <a:t>Fit For Purpose Plastic Refuse Sacks also marked with dumbbell logo, defining duty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FBA80-60FD-F24E-BBB8-F54AF9DE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56" y="4997662"/>
            <a:ext cx="2777208" cy="16909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3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CHSA_Cert_CottonMop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_Cert_SoftTissue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CHSA_Cert_PlasticSack_CMY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CHSA logo horizont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  <p:pic>
        <p:nvPicPr>
          <p:cNvPr id="22" name="Picture 21" descr="Marti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51692" y="783772"/>
            <a:ext cx="62603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Look for the CHSA marque</a:t>
            </a:r>
          </a:p>
        </p:txBody>
      </p:sp>
    </p:spTree>
    <p:extLst>
      <p:ext uri="{BB962C8B-B14F-4D97-AF65-F5344CB8AC3E}">
        <p14:creationId xmlns:p14="http://schemas.microsoft.com/office/powerpoint/2010/main" val="402251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/>
          <a:srcRect l="83681"/>
          <a:stretch>
            <a:fillRect/>
          </a:stretch>
        </p:blipFill>
        <p:spPr>
          <a:xfrm>
            <a:off x="7154426" y="1"/>
            <a:ext cx="19895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60985" y="2944167"/>
            <a:ext cx="6400800" cy="928635"/>
          </a:xfrm>
        </p:spPr>
        <p:txBody>
          <a:bodyPr/>
          <a:lstStyle/>
          <a:p>
            <a:pPr algn="l"/>
            <a:r>
              <a:rPr lang="en-US" dirty="0"/>
              <a:t>Our Standards. Your Guarantee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52065"/>
            <a:ext cx="6883815" cy="2010514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Mart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6" y="2699486"/>
            <a:ext cx="4300694" cy="416856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1692" y="844062"/>
            <a:ext cx="6260343" cy="147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</a:rPr>
              <a:t>The CHSA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95" y="552065"/>
            <a:ext cx="1495628" cy="2010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83" y="5036839"/>
            <a:ext cx="1100786" cy="1612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54" y="5036839"/>
            <a:ext cx="1100786" cy="16128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4" y="5034224"/>
            <a:ext cx="1100786" cy="16128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" y="5034225"/>
            <a:ext cx="1099813" cy="16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7774" y="2427782"/>
            <a:ext cx="6445609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Established in the late 1970s to provide manufacturers with the opportunity to connect with distributors of janitorial products.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Launched the first of the respected Accreditation Schemes in the late 1990s.  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2.png"/>
          <p:cNvPicPr>
            <a:picLocks noChangeAspect="1"/>
          </p:cNvPicPr>
          <p:nvPr/>
        </p:nvPicPr>
        <p:blipFill>
          <a:blip r:embed="rId2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CHSA_Cert_CottonMop_CM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CHSA_Cert_SoftTissue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HSA_Cert_PlasticSack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 logo horizon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  <p:pic>
        <p:nvPicPr>
          <p:cNvPr id="20" name="Picture 19" descr="Mart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51692" y="783772"/>
            <a:ext cx="6260343" cy="99417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We are…</a:t>
            </a:r>
          </a:p>
        </p:txBody>
      </p:sp>
    </p:spTree>
    <p:extLst>
      <p:ext uri="{BB962C8B-B14F-4D97-AF65-F5344CB8AC3E}">
        <p14:creationId xmlns:p14="http://schemas.microsoft.com/office/powerpoint/2010/main" val="71812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7678" y="2170162"/>
            <a:ext cx="644560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Run by our members for our members, we represent all the major manufacturers and distributors supplying cleaning and hygiene products in the UK.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2.png"/>
          <p:cNvPicPr>
            <a:picLocks noChangeAspect="1"/>
          </p:cNvPicPr>
          <p:nvPr/>
        </p:nvPicPr>
        <p:blipFill>
          <a:blip r:embed="rId2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HSA_Cert_CottonMop_CM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HSA_Cert_SoftTissue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_Cert_PlasticSack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51692" y="783772"/>
            <a:ext cx="6260343" cy="99417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We are…</a:t>
            </a:r>
          </a:p>
        </p:txBody>
      </p:sp>
      <p:pic>
        <p:nvPicPr>
          <p:cNvPr id="21" name="Picture 20" descr="CHSA logo horizon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  <p:pic>
        <p:nvPicPr>
          <p:cNvPr id="22" name="Picture 21" descr="Mart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5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2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6" name="Picture 15" descr="Mart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92370" y="2391508"/>
            <a:ext cx="5754094" cy="33956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Soft tissue products narrower or shorter</a:t>
            </a:r>
          </a:p>
          <a:p>
            <a:r>
              <a:rPr lang="en-US" dirty="0"/>
              <a:t>Refuse sacks not fit for purpose</a:t>
            </a:r>
          </a:p>
          <a:p>
            <a:r>
              <a:rPr lang="en-US" dirty="0"/>
              <a:t>Cotton mops lacking absorbency and with variable weights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Buyers weren’t getting what they paid for!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HSA_Cert_CottonMop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HSA_Cert_SoftTissue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_Cert_PlasticSack_CMY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1692" y="783772"/>
            <a:ext cx="6260343" cy="99417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The challenges faced by the maturing market in </a:t>
            </a:r>
            <a:r>
              <a:rPr lang="en-US" sz="3200">
                <a:solidFill>
                  <a:schemeClr val="bg1"/>
                </a:solidFill>
              </a:rPr>
              <a:t>the 90s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" name="Picture 19" descr="CHSA logo horizont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2"/>
          <a:srcRect l="83681"/>
          <a:stretch>
            <a:fillRect/>
          </a:stretch>
        </p:blipFill>
        <p:spPr>
          <a:xfrm>
            <a:off x="7154426" y="1"/>
            <a:ext cx="19895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0985" y="4941694"/>
            <a:ext cx="6400800" cy="928635"/>
          </a:xfrm>
        </p:spPr>
        <p:txBody>
          <a:bodyPr/>
          <a:lstStyle/>
          <a:p>
            <a:pPr algn="l"/>
            <a:r>
              <a:rPr lang="en-US" dirty="0"/>
              <a:t>Our Standards. Your Guarantee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938488"/>
            <a:ext cx="6883815" cy="2010514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Mart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06" y="2699486"/>
            <a:ext cx="4300694" cy="416856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1692" y="2230485"/>
            <a:ext cx="6260343" cy="147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</a:rPr>
              <a:t>This prompted the CHSA to introduce its Accreditation Schemes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11" y="240565"/>
            <a:ext cx="1076215" cy="14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8206" y="2194919"/>
            <a:ext cx="6445609" cy="39778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Soft Tissue Scheme established in 1997</a:t>
            </a:r>
          </a:p>
          <a:p>
            <a:r>
              <a:rPr lang="en-US" dirty="0"/>
              <a:t>Plastic Sack Scheme in 2000 and Mop Scheme in 2007</a:t>
            </a:r>
          </a:p>
          <a:p>
            <a:r>
              <a:rPr lang="en-US" dirty="0"/>
              <a:t>Accredited Distributor Scheme launched in 2017</a:t>
            </a:r>
          </a:p>
          <a:p>
            <a:r>
              <a:rPr lang="en-US" dirty="0"/>
              <a:t>Cleaning Chemical Scheme launched in 2020</a:t>
            </a:r>
          </a:p>
          <a:p>
            <a:endParaRPr lang="en-US" dirty="0"/>
          </a:p>
          <a:p>
            <a:r>
              <a:rPr lang="en-US" dirty="0"/>
              <a:t>Owned &amp; managed by CHSA Council through Accreditation Scheme Chairman and elected panels from each of the Schemes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2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HSA_Cert_CottonMop_CM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HSA_Cert_SoftTissue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_Cert_PlasticSack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CHSA logo horizon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  <p:pic>
        <p:nvPicPr>
          <p:cNvPr id="21" name="Picture 20" descr="Mart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51692" y="783772"/>
            <a:ext cx="62603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Accreditation schemes</a:t>
            </a:r>
          </a:p>
        </p:txBody>
      </p:sp>
    </p:spTree>
    <p:extLst>
      <p:ext uri="{BB962C8B-B14F-4D97-AF65-F5344CB8AC3E}">
        <p14:creationId xmlns:p14="http://schemas.microsoft.com/office/powerpoint/2010/main" val="24628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1692" y="2321169"/>
            <a:ext cx="6722567" cy="418037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GB" dirty="0"/>
              <a:t>Consistency of supply: customers receive what they order</a:t>
            </a:r>
          </a:p>
          <a:p>
            <a:pPr>
              <a:buFont typeface="Wingdings" charset="2"/>
              <a:buChar char="ü"/>
            </a:pPr>
            <a:r>
              <a:rPr lang="en-GB" dirty="0"/>
              <a:t>Accurate labelling: customers get what they pay for</a:t>
            </a:r>
          </a:p>
          <a:p>
            <a:pPr>
              <a:buFont typeface="Wingdings" charset="2"/>
              <a:buChar char="ü"/>
            </a:pPr>
            <a:r>
              <a:rPr lang="en-GB" dirty="0"/>
              <a:t>Fully audited manufacturers</a:t>
            </a:r>
          </a:p>
          <a:p>
            <a:pPr>
              <a:buFont typeface="Wingdings" charset="2"/>
              <a:buChar char="ü"/>
            </a:pPr>
            <a:r>
              <a:rPr lang="en-US" dirty="0"/>
              <a:t>Full traceability to manufacturer and batch</a:t>
            </a:r>
          </a:p>
          <a:p>
            <a:pPr>
              <a:buFont typeface="Wingdings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What is on the box is what’s in the box!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2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HSA_Cert_CottonMop_CM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HSA_Cert_SoftTissue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_Cert_PlasticSack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CHSA logo horizon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  <p:pic>
        <p:nvPicPr>
          <p:cNvPr id="21" name="Picture 20" descr="Mart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51692" y="783772"/>
            <a:ext cx="62603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Accreditation ensures</a:t>
            </a:r>
          </a:p>
        </p:txBody>
      </p:sp>
    </p:spTree>
    <p:extLst>
      <p:ext uri="{BB962C8B-B14F-4D97-AF65-F5344CB8AC3E}">
        <p14:creationId xmlns:p14="http://schemas.microsoft.com/office/powerpoint/2010/main" val="112348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1692" y="2351314"/>
            <a:ext cx="6722567" cy="41502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Independent Inspector, Martin Yates</a:t>
            </a:r>
          </a:p>
          <a:p>
            <a:r>
              <a:rPr lang="en-US" dirty="0"/>
              <a:t>Members visited repeatedly each year</a:t>
            </a:r>
          </a:p>
          <a:p>
            <a:r>
              <a:rPr lang="en-US" dirty="0"/>
              <a:t>Products selected from warehouse and occasionally production line </a:t>
            </a:r>
          </a:p>
          <a:p>
            <a:r>
              <a:rPr lang="en-US" dirty="0"/>
              <a:t>Label compliance, dimensions, drop test, absorbency</a:t>
            </a:r>
          </a:p>
          <a:p>
            <a:r>
              <a:rPr lang="en-US" dirty="0"/>
              <a:t>Quality systems audited</a:t>
            </a:r>
          </a:p>
          <a:p>
            <a:endParaRPr lang="en-US" dirty="0"/>
          </a:p>
          <a:p>
            <a:pPr>
              <a:buNone/>
            </a:pPr>
            <a:r>
              <a:rPr lang="en-US" sz="3000" i="1" dirty="0">
                <a:solidFill>
                  <a:schemeClr val="accent6">
                    <a:lumMod val="75000"/>
                  </a:schemeClr>
                </a:solidFill>
              </a:rPr>
              <a:t>Failure to comply may result in expulsion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2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CHSA_Cert_CottonMop_CM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_Cert_SoftTissue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CHSA_Cert_PlasticSack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CHSA logo horizon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  <p:pic>
        <p:nvPicPr>
          <p:cNvPr id="22" name="Picture 21" descr="Mart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51692" y="783772"/>
            <a:ext cx="6260343" cy="99417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Independent inspection</a:t>
            </a:r>
          </a:p>
        </p:txBody>
      </p:sp>
    </p:spTree>
    <p:extLst>
      <p:ext uri="{BB962C8B-B14F-4D97-AF65-F5344CB8AC3E}">
        <p14:creationId xmlns:p14="http://schemas.microsoft.com/office/powerpoint/2010/main" val="48294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1692" y="2194919"/>
            <a:ext cx="6722567" cy="4306620"/>
          </a:xfrm>
        </p:spPr>
        <p:txBody>
          <a:bodyPr>
            <a:normAutofit/>
          </a:bodyPr>
          <a:lstStyle/>
          <a:p>
            <a:r>
              <a:rPr lang="en-US" dirty="0"/>
              <a:t>An initial audit</a:t>
            </a:r>
          </a:p>
          <a:p>
            <a:pPr lvl="1"/>
            <a:r>
              <a:rPr lang="en-US" dirty="0"/>
              <a:t>Full product range</a:t>
            </a:r>
          </a:p>
          <a:p>
            <a:pPr lvl="1"/>
            <a:r>
              <a:rPr lang="en-US" dirty="0"/>
              <a:t>Quality assurance processes</a:t>
            </a:r>
          </a:p>
          <a:p>
            <a:r>
              <a:rPr lang="en-US" dirty="0"/>
              <a:t>Four audits in year one </a:t>
            </a:r>
          </a:p>
          <a:p>
            <a:pPr lvl="1"/>
            <a:r>
              <a:rPr lang="en-US" dirty="0"/>
              <a:t>They must maintain the standard achieved to join</a:t>
            </a:r>
          </a:p>
          <a:p>
            <a:pPr lvl="1"/>
            <a:endParaRPr lang="en-US" dirty="0"/>
          </a:p>
          <a:p>
            <a:r>
              <a:rPr lang="en-US" dirty="0"/>
              <a:t>Regular audits thereafter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13916"/>
            <a:ext cx="6883815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2"/>
          <a:srcRect l="83024"/>
          <a:stretch>
            <a:fillRect/>
          </a:stretch>
        </p:blipFill>
        <p:spPr>
          <a:xfrm>
            <a:off x="7074259" y="0"/>
            <a:ext cx="2069741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07" y="2912417"/>
            <a:ext cx="606572" cy="8894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7435781" y="813916"/>
            <a:ext cx="1708220" cy="933032"/>
          </a:xfrm>
          <a:prstGeom prst="rect">
            <a:avLst/>
          </a:prstGeom>
          <a:solidFill>
            <a:srgbClr val="3362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HSA_Cert_CottonMop_CM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06" y="2194919"/>
            <a:ext cx="653201" cy="9570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HSA_Cert_SoftTissue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38" y="287542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HSA_Cert_PlasticSack_CMY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861" y="2194919"/>
            <a:ext cx="632354" cy="9264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CHSA logo horizon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861" y="813916"/>
            <a:ext cx="1643220" cy="933032"/>
          </a:xfrm>
          <a:prstGeom prst="rect">
            <a:avLst/>
          </a:prstGeom>
        </p:spPr>
      </p:pic>
      <p:pic>
        <p:nvPicPr>
          <p:cNvPr id="21" name="Picture 20" descr="Mart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464" y="4059534"/>
            <a:ext cx="2897535" cy="280851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51692" y="783772"/>
            <a:ext cx="62603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Admittance demand commitment</a:t>
            </a:r>
          </a:p>
        </p:txBody>
      </p:sp>
    </p:spTree>
    <p:extLst>
      <p:ext uri="{BB962C8B-B14F-4D97-AF65-F5344CB8AC3E}">
        <p14:creationId xmlns:p14="http://schemas.microsoft.com/office/powerpoint/2010/main" val="17336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323</Words>
  <Application>Microsoft Macintosh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We are…</vt:lpstr>
      <vt:lpstr>We are…</vt:lpstr>
      <vt:lpstr>The challenges faced by the maturing market in the 90s</vt:lpstr>
      <vt:lpstr>PowerPoint Presentation</vt:lpstr>
      <vt:lpstr>PowerPoint Presentation</vt:lpstr>
      <vt:lpstr>PowerPoint Presentation</vt:lpstr>
      <vt:lpstr>Independent inspection</vt:lpstr>
      <vt:lpstr>PowerPoint Presentation</vt:lpstr>
      <vt:lpstr>PowerPoint Presentation</vt:lpstr>
      <vt:lpstr>PowerPoint Presentation</vt:lpstr>
    </vt:vector>
  </TitlesOfParts>
  <Company>Connan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CHSA Accreditation Schemes</dc:title>
  <dc:creator>Catherine Connan</dc:creator>
  <cp:lastModifiedBy>Catherine Connan</cp:lastModifiedBy>
  <cp:revision>39</cp:revision>
  <dcterms:created xsi:type="dcterms:W3CDTF">2016-06-09T06:56:02Z</dcterms:created>
  <dcterms:modified xsi:type="dcterms:W3CDTF">2020-07-29T10:48:30Z</dcterms:modified>
</cp:coreProperties>
</file>